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32ACB-8960-45BC-8819-98CF076F078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F35C0-C59A-48AF-9903-3FB78E558D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8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6562E2A5-E6B1-4571-90D2-FD756DEA1701}" type="slidenum">
              <a:rPr lang="en-US" altLang="en-US">
                <a:solidFill>
                  <a:srgbClr val="000000"/>
                </a:solidFill>
                <a:latin typeface="Arial" charset="0"/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a-IR" altLang="en-US" dirty="0" smtClean="0">
                <a:latin typeface="Arial" charset="0"/>
                <a:cs typeface="Arial" charset="0"/>
              </a:rPr>
              <a:t>درمان هزینه بردار نیست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937D2B62-6F9C-4EB9-A5C6-96AFA6E88632}" type="slidenum">
              <a:rPr lang="fa-IR" altLang="en-US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alt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62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5- </a:t>
            </a:r>
            <a:r>
              <a:rPr lang="fa-IR" altLang="en-US" smtClean="0">
                <a:latin typeface="Arial" charset="0"/>
                <a:cs typeface="Arial" charset="0"/>
              </a:rPr>
              <a:t>اختلال شناحتی</a:t>
            </a:r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065F9490-3A2B-4023-9309-24DE82BEBD1E}" type="slidenum">
              <a:rPr lang="fa-IR" altLang="en-US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alt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4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fa-IR" altLang="en-US" smtClean="0">
                <a:latin typeface="Arial" charset="0"/>
                <a:cs typeface="Arial" charset="0"/>
              </a:rPr>
              <a:t>2- پرت کردن حواس</a:t>
            </a:r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BD78EDEA-8F5E-4968-89C3-8B8B61D40C0C}" type="slidenum">
              <a:rPr lang="fa-IR" altLang="en-US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alt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9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8D635153-3455-4965-A8A8-03EF153EDD9B}" type="slidenum">
              <a:rPr lang="fa-IR" altLang="en-US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alt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8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B0767114-96EC-499A-B2E6-D6EDACD37F74}" type="slidenum">
              <a:rPr lang="fa-IR" altLang="en-US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alt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88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2EBB45B-AF56-4681-A008-03D3D8CED3A5}" type="slidenum">
              <a:rPr lang="fa-IR" altLang="en-US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alt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4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0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0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25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C222A-3891-499A-8246-22C4A8666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27136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FED3D-675B-4332-B81E-9960D869D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00832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99838-8EFB-4F29-99B3-25E7E3693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02084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9D40-6BCC-435D-A18B-A47DA6BA9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66148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C67B4-B94C-4F96-8E79-841EC7A7A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2437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3CBFA-F05D-44E5-964F-77A6F9F03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09801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6CFED-36D4-4485-8FED-9A70B2BBF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00171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C455-3514-4955-9E1A-525DC3DFB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03373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50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F83D6-2B4B-4C8B-98FB-D9D26B837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68888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AC227-DC3D-431E-AC3D-CC7596750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50489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5334A-C1CC-4D99-8D80-F32E8E974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5449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2A50A72-4F44-480F-B390-7C8EBCBF7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35974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CB64C48-8604-4D1D-8E08-A9A776ABA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2421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1427D70-F1D9-45F2-A1BF-C38F9C70D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93639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D8DA7FC-9E01-4ADB-BAEF-04FCDD689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41862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EBBF586-F5E3-4A53-AFF0-048CB4B52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05917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A5056E1-D893-4203-9AB8-84DADE819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6264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715E848-C89A-48E6-915E-B7F722249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30168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42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E836971-5D70-4E75-850B-0A06411D2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86215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144C173-0F8A-4C3F-92D4-4A2C47224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54791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7B18500-9BA2-4332-9F71-CA78B0A03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61793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F9CD8C9-2622-4247-8788-9A387F932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85481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344DF-0462-424D-BF00-691653740071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14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6A078-8BA7-480E-8E03-1947100FB3BB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29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B015-F4B5-4198-8C4F-09FEA6E1B351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65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C3563-F984-4B17-8804-9D7BAF851876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0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8092-FD20-44E1-B845-9A4C0B4344B4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06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DE361-3420-4573-A58A-53D2E8213065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5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2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51576-A730-467E-8AD8-8F7E7E75CCA3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4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1ABFC-ED6A-44EA-AF06-93A40D68C0E3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9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1C93-D2F7-42E8-9F15-A07FA5BA9506}" type="slidenum">
              <a:rPr lang="fa-IR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64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E2675-B52B-4DC7-9BF9-6113062CB89C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17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8AF39-5447-49C4-AB6F-4C40195894E6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3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5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5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3EBBA-4B1C-4320-A4CF-8BCA0F5C9FE6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BFE06-FC84-44F4-8997-E7576C53FE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8A3207-E570-4B0E-856A-1C3A46BEDEC4}" type="slidenum">
              <a:rPr lang="en-US"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FDCB7"/>
              </a:solidFill>
              <a:latin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FDCB7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83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E219D4-D5F2-4A2C-961B-CFE721DB7B67}" type="slidenum">
              <a:rPr lang="en-US"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0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38F68-72C7-48A9-B235-71CA18F6EE59}" type="slidenum">
              <a:rPr lang="en-US"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FDCB7"/>
              </a:solidFill>
              <a:latin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FDCB7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0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7030A0"/>
                </a:solidFill>
              </a:rPr>
              <a:t>In the name of God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55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5554663" cy="576262"/>
          </a:xfrm>
        </p:spPr>
        <p:txBody>
          <a:bodyPr/>
          <a:lstStyle/>
          <a:p>
            <a:pPr algn="r">
              <a:defRPr/>
            </a:pPr>
            <a:r>
              <a:rPr lang="en-US" dirty="0" smtClean="0"/>
              <a:t>False  beliefs</a:t>
            </a:r>
            <a:endParaRPr lang="en-US" dirty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7391400" cy="4678362"/>
          </a:xfrm>
        </p:spPr>
        <p:txBody>
          <a:bodyPr/>
          <a:lstStyle/>
          <a:p>
            <a:r>
              <a:rPr lang="en-US" altLang="en-US" sz="2800" b="1" dirty="0" smtClean="0"/>
              <a:t>Rich</a:t>
            </a:r>
            <a:endParaRPr lang="fa-IR" altLang="en-US" sz="2800" b="1" dirty="0" smtClean="0"/>
          </a:p>
          <a:p>
            <a:r>
              <a:rPr lang="en-US" altLang="en-US" sz="2800" b="1" dirty="0" smtClean="0"/>
              <a:t>Elderly</a:t>
            </a:r>
            <a:endParaRPr lang="fa-IR" altLang="en-US" sz="2800" b="1" dirty="0" smtClean="0"/>
          </a:p>
          <a:p>
            <a:r>
              <a:rPr lang="en-US" altLang="en-US" sz="2800" b="1" dirty="0" smtClean="0"/>
              <a:t>Sex</a:t>
            </a:r>
          </a:p>
          <a:p>
            <a:r>
              <a:rPr lang="en-US" altLang="en-US" sz="2800" b="1" dirty="0" smtClean="0"/>
              <a:t>Non-preventable</a:t>
            </a:r>
          </a:p>
          <a:p>
            <a:r>
              <a:rPr lang="en-US" altLang="en-US" sz="2800" b="1" dirty="0" smtClean="0"/>
              <a:t>High Cost</a:t>
            </a:r>
          </a:p>
          <a:p>
            <a:endParaRPr lang="en-US" altLang="en-US" sz="2800" b="1" dirty="0" smtClean="0"/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628775"/>
            <a:ext cx="3717925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244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620000" cy="38893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Disorders  and  complications  from chronic  diseases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457200" y="549275"/>
            <a:ext cx="7620000" cy="6003925"/>
          </a:xfrm>
        </p:spPr>
        <p:txBody>
          <a:bodyPr/>
          <a:lstStyle/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Physical problems</a:t>
            </a:r>
          </a:p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Depression</a:t>
            </a:r>
          </a:p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Anger</a:t>
            </a:r>
          </a:p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Feelings of guilt</a:t>
            </a:r>
          </a:p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Suicide</a:t>
            </a:r>
          </a:p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Sleep disorders</a:t>
            </a:r>
          </a:p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Impaired appetite</a:t>
            </a:r>
          </a:p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Sexual Dysfunction</a:t>
            </a:r>
          </a:p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Addiction</a:t>
            </a:r>
          </a:p>
          <a:p>
            <a:pPr marL="571500" indent="-457200">
              <a:buFont typeface="+mj-lt"/>
              <a:buAutoNum type="arabicPeriod"/>
              <a:defRPr/>
            </a:pPr>
            <a:r>
              <a:rPr lang="en-US" sz="2400" b="1" dirty="0" smtClean="0"/>
              <a:t>Shock</a:t>
            </a:r>
            <a:endParaRPr lang="fa-IR" sz="2400" b="1" dirty="0" smtClean="0"/>
          </a:p>
          <a:p>
            <a:pPr marL="457200" indent="-342900">
              <a:buClr>
                <a:srgbClr val="A9A57C"/>
              </a:buClr>
              <a:buFont typeface="+mj-lt"/>
              <a:buAutoNum type="arabicPeriod"/>
              <a:defRPr/>
            </a:pPr>
            <a:r>
              <a:rPr lang="en-US" sz="2400" b="1" dirty="0" smtClean="0"/>
              <a:t>Speech </a:t>
            </a:r>
            <a:r>
              <a:rPr lang="en-US" sz="2400" b="1" dirty="0"/>
              <a:t>and language disorders</a:t>
            </a:r>
            <a:endParaRPr lang="fa-IR" sz="2400" b="1" dirty="0"/>
          </a:p>
          <a:p>
            <a:pPr marL="457200" indent="-342900">
              <a:buClr>
                <a:srgbClr val="A9A57C"/>
              </a:buClr>
              <a:buFont typeface="+mj-lt"/>
              <a:buAutoNum type="arabicPeriod"/>
              <a:defRPr/>
            </a:pPr>
            <a:r>
              <a:rPr lang="en-US" sz="2400" b="1" dirty="0"/>
              <a:t>Denial of </a:t>
            </a:r>
            <a:r>
              <a:rPr lang="en-US" sz="2400" b="1" dirty="0" smtClean="0"/>
              <a:t>illness</a:t>
            </a:r>
          </a:p>
          <a:p>
            <a:pPr marL="457200" indent="-342900">
              <a:buClr>
                <a:srgbClr val="A9A57C"/>
              </a:buClr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rgbClr val="4F0140"/>
                </a:solidFill>
              </a:rPr>
              <a:t>Disorder</a:t>
            </a:r>
          </a:p>
          <a:p>
            <a:pPr marL="457200" indent="-342900">
              <a:buClr>
                <a:srgbClr val="A9A57C"/>
              </a:buClr>
              <a:buFont typeface="+mj-lt"/>
              <a:buAutoNum type="arabicPeriod"/>
              <a:defRPr/>
            </a:pPr>
            <a:r>
              <a:rPr lang="en-US" sz="2400" b="1" dirty="0" smtClean="0"/>
              <a:t>Personality change</a:t>
            </a:r>
          </a:p>
          <a:p>
            <a:pPr marL="457200" indent="-342900">
              <a:buClr>
                <a:srgbClr val="A9A57C"/>
              </a:buClr>
              <a:buFont typeface="+mj-lt"/>
              <a:buAutoNum type="arabicPeriod"/>
              <a:defRPr/>
            </a:pPr>
            <a:endParaRPr lang="en-US" sz="1800" b="1" dirty="0" smtClean="0">
              <a:solidFill>
                <a:srgbClr val="4F0140"/>
              </a:solidFill>
            </a:endParaRPr>
          </a:p>
          <a:p>
            <a:pPr marL="457200" indent="-342900">
              <a:buClr>
                <a:srgbClr val="A9A57C"/>
              </a:buClr>
              <a:buFont typeface="+mj-lt"/>
              <a:buAutoNum type="arabicPeriod"/>
              <a:defRPr/>
            </a:pPr>
            <a:endParaRPr lang="fa-IR" sz="1800" b="1" dirty="0">
              <a:solidFill>
                <a:srgbClr val="4F0140"/>
              </a:solidFill>
            </a:endParaRPr>
          </a:p>
          <a:p>
            <a:pPr marL="571500" indent="-457200">
              <a:buFont typeface="+mj-lt"/>
              <a:buAutoNum type="arabicPeriod"/>
              <a:defRPr/>
            </a:pPr>
            <a:endParaRPr lang="en-US" sz="1800" b="1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30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>
          <a:xfrm>
            <a:off x="1619250" y="476250"/>
            <a:ext cx="5761038" cy="720725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Guidelines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685800" y="1628775"/>
            <a:ext cx="7772400" cy="31686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Weight Control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Hypotension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/>
              <a:t>Lower </a:t>
            </a:r>
            <a:r>
              <a:rPr lang="en-US" b="1" dirty="0" smtClean="0"/>
              <a:t>Cholesterol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/>
              <a:t>Prevention of myocardial </a:t>
            </a:r>
            <a:r>
              <a:rPr lang="en-US" b="1" dirty="0" smtClean="0"/>
              <a:t>infarction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/>
              <a:t>Strengthening the immune </a:t>
            </a:r>
            <a:r>
              <a:rPr lang="en-US" b="1" dirty="0" smtClean="0"/>
              <a:t>system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Nutrition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/>
              <a:t>Cancer Prevention</a:t>
            </a:r>
            <a:endParaRPr lang="fa-IR" b="1" dirty="0" smtClean="0"/>
          </a:p>
          <a:p>
            <a:pPr>
              <a:buFont typeface="Arial" pitchFamily="34" charset="0"/>
              <a:buChar char="•"/>
              <a:defRPr/>
            </a:pPr>
            <a:endParaRPr lang="en-US" b="1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03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7620000" cy="576262"/>
          </a:xfrm>
        </p:spPr>
        <p:txBody>
          <a:bodyPr/>
          <a:lstStyle/>
          <a:p>
            <a:pPr algn="r">
              <a:defRPr/>
            </a:pPr>
            <a:r>
              <a:rPr lang="en-US" dirty="0" smtClean="0"/>
              <a:t>Guidelines</a:t>
            </a:r>
            <a:endParaRPr lang="en-US" dirty="0"/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>
          <a:xfrm>
            <a:off x="152400" y="333375"/>
            <a:ext cx="7791450" cy="61436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Acceptable  condition</a:t>
            </a: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Accept treatment</a:t>
            </a:r>
            <a:endParaRPr lang="fa-IR" altLang="en-US" sz="1800" b="1" dirty="0" smtClean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Counseling and Psychotherapy</a:t>
            </a:r>
            <a:endParaRPr lang="fa-IR" altLang="en-US" sz="1800" b="1" dirty="0" smtClean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Social  support  networks</a:t>
            </a:r>
            <a:endParaRPr lang="fa-IR" altLang="en-US" sz="1800" b="1" dirty="0" smtClean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Individual activities, employment and social</a:t>
            </a:r>
            <a:endParaRPr lang="fa-IR" altLang="en-US" sz="1800" b="1" dirty="0" smtClean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Religious  teachings</a:t>
            </a:r>
            <a:endParaRPr lang="fa-IR" altLang="en-US" sz="1800" b="1" dirty="0" smtClean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Muscle  relaxation</a:t>
            </a:r>
            <a:endParaRPr lang="fa-IR" altLang="en-US" sz="1800" b="1" dirty="0" smtClean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Exercise  and  physical activity</a:t>
            </a:r>
            <a:endParaRPr lang="fa-IR" altLang="en-US" sz="1800" b="1" dirty="0" smtClean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Recreation, Entertainment</a:t>
            </a:r>
            <a:endParaRPr lang="fa-IR" altLang="en-US" sz="1800" b="1" dirty="0" smtClean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Lifestyle changes</a:t>
            </a:r>
          </a:p>
          <a:p>
            <a:pPr>
              <a:lnSpc>
                <a:spcPct val="150000"/>
              </a:lnSpc>
              <a:buClr>
                <a:srgbClr val="A9A57C"/>
              </a:buClr>
            </a:pPr>
            <a:r>
              <a:rPr lang="en-US" altLang="en-US" sz="1800" b="1" dirty="0" smtClean="0">
                <a:cs typeface="+mj-cs"/>
              </a:rPr>
              <a:t>Control of disease conditions</a:t>
            </a:r>
            <a:endParaRPr lang="fa-IR" altLang="en-US" sz="1800" b="1" dirty="0" smtClean="0">
              <a:cs typeface="+mj-cs"/>
            </a:endParaRPr>
          </a:p>
          <a:p>
            <a:pPr>
              <a:lnSpc>
                <a:spcPct val="150000"/>
              </a:lnSpc>
              <a:buClr>
                <a:srgbClr val="A9A57C"/>
              </a:buClr>
            </a:pPr>
            <a:r>
              <a:rPr lang="en-US" altLang="en-US" sz="1800" b="1" dirty="0" smtClean="0">
                <a:cs typeface="+mj-cs"/>
              </a:rPr>
              <a:t>Avoid </a:t>
            </a:r>
            <a:r>
              <a:rPr lang="fa-IR" altLang="en-US" sz="1800" b="1" dirty="0" smtClean="0">
                <a:cs typeface="+mj-cs"/>
              </a:rPr>
              <a:t> </a:t>
            </a:r>
            <a:r>
              <a:rPr lang="en-US" altLang="en-US" sz="1800" b="1" dirty="0" smtClean="0">
                <a:cs typeface="+mj-cs"/>
              </a:rPr>
              <a:t>Stress</a:t>
            </a:r>
          </a:p>
          <a:p>
            <a:pPr>
              <a:lnSpc>
                <a:spcPct val="150000"/>
              </a:lnSpc>
            </a:pPr>
            <a:r>
              <a:rPr lang="en-US" altLang="en-US" sz="1800" b="1" dirty="0" smtClean="0">
                <a:cs typeface="+mj-cs"/>
              </a:rPr>
              <a:t>Acceptance of Death</a:t>
            </a:r>
          </a:p>
        </p:txBody>
      </p:sp>
      <p:sp>
        <p:nvSpPr>
          <p:cNvPr id="3" name="Curved Left Arrow 2"/>
          <p:cNvSpPr/>
          <p:nvPr/>
        </p:nvSpPr>
        <p:spPr>
          <a:xfrm>
            <a:off x="6732588" y="1300163"/>
            <a:ext cx="649287" cy="7921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2F2B2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39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170487"/>
          </a:xfrm>
        </p:spPr>
        <p:txBody>
          <a:bodyPr/>
          <a:lstStyle/>
          <a:p>
            <a:pPr algn="ctr">
              <a:defRPr/>
            </a:pPr>
            <a:r>
              <a:rPr lang="en-US" sz="4000" b="1" dirty="0" smtClean="0">
                <a:solidFill>
                  <a:srgbClr val="002060"/>
                </a:solidFill>
              </a:rPr>
              <a:t>Families and caregivers of patients with chronic physical health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827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4"/>
          <p:cNvGrpSpPr>
            <a:grpSpLocks/>
          </p:cNvGrpSpPr>
          <p:nvPr/>
        </p:nvGrpSpPr>
        <p:grpSpPr bwMode="auto">
          <a:xfrm>
            <a:off x="533400" y="1143000"/>
            <a:ext cx="8077200" cy="5334000"/>
            <a:chOff x="288" y="624"/>
            <a:chExt cx="5088" cy="3360"/>
          </a:xfrm>
        </p:grpSpPr>
        <p:sp>
          <p:nvSpPr>
            <p:cNvPr id="101380" name="AutoShape 5"/>
            <p:cNvSpPr>
              <a:spLocks noChangeArrowheads="1"/>
            </p:cNvSpPr>
            <p:nvPr/>
          </p:nvSpPr>
          <p:spPr bwMode="auto">
            <a:xfrm>
              <a:off x="336" y="624"/>
              <a:ext cx="2832" cy="96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fa-IR" alt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381" name="Line 6"/>
            <p:cNvSpPr>
              <a:spLocks noChangeShapeType="1"/>
            </p:cNvSpPr>
            <p:nvPr/>
          </p:nvSpPr>
          <p:spPr bwMode="auto">
            <a:xfrm>
              <a:off x="2880" y="672"/>
              <a:ext cx="2400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2B2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101382" name="AutoShape 7"/>
            <p:cNvSpPr>
              <a:spLocks noChangeArrowheads="1"/>
            </p:cNvSpPr>
            <p:nvPr/>
          </p:nvSpPr>
          <p:spPr bwMode="auto">
            <a:xfrm>
              <a:off x="288" y="3888"/>
              <a:ext cx="5088" cy="96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fa-IR" alt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0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44675"/>
            <a:ext cx="8001000" cy="32337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1331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3609975" cy="1150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32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+mn-ea"/>
                <a:cs typeface="B Lotus" pitchFamily="2" charset="-78"/>
              </a:rPr>
              <a:t>با تشکر ازحسن توجه شما</a:t>
            </a:r>
            <a:r>
              <a:rPr lang="en-US" sz="3200" dirty="0">
                <a:solidFill>
                  <a:srgbClr val="00B050"/>
                </a:solidFill>
                <a:latin typeface="Tahoma" pitchFamily="34" charset="0"/>
                <a:ea typeface="+mn-ea"/>
                <a:cs typeface="B Lotus" pitchFamily="2" charset="-78"/>
              </a:rPr>
              <a:t/>
            </a:r>
            <a:br>
              <a:rPr lang="en-US" sz="3200" dirty="0">
                <a:solidFill>
                  <a:srgbClr val="00B050"/>
                </a:solidFill>
                <a:latin typeface="Tahoma" pitchFamily="34" charset="0"/>
                <a:ea typeface="+mn-ea"/>
                <a:cs typeface="B Lotus" pitchFamily="2" charset="-78"/>
              </a:rPr>
            </a:b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240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94075" cy="4691063"/>
          </a:xfrm>
          <a:blipFill dpi="0" rotWithShape="1">
            <a:blip r:embed="rId4" cstate="print"/>
            <a:srcRect/>
            <a:stretch>
              <a:fillRect/>
            </a:stretch>
          </a:blipFill>
        </p:spPr>
        <p:txBody>
          <a:bodyPr/>
          <a:lstStyle/>
          <a:p>
            <a:pPr algn="l" eaLnBrk="1" hangingPunct="1"/>
            <a:r>
              <a:rPr lang="en-US" altLang="en-US" sz="800" smtClean="0">
                <a:solidFill>
                  <a:srgbClr val="92D050"/>
                </a:solidFill>
              </a:rPr>
              <a:t>N</a:t>
            </a:r>
          </a:p>
        </p:txBody>
      </p:sp>
      <p:pic>
        <p:nvPicPr>
          <p:cNvPr id="132099" name="Content Placeholder 3" descr="14.jpg"/>
          <p:cNvPicPr>
            <a:picLocks noGrp="1" noChangeAspect="1"/>
          </p:cNvPicPr>
          <p:nvPr>
            <p:ph sz="quarter" idx="13"/>
          </p:nvPr>
        </p:nvPicPr>
        <p:blipFill>
          <a:blip r:embed="rId5" cstate="print"/>
          <a:stretch>
            <a:fillRect/>
          </a:stretch>
        </p:blipFill>
        <p:spPr>
          <a:xfrm>
            <a:off x="4067175" y="1377950"/>
            <a:ext cx="3817938" cy="4833938"/>
          </a:xfr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65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00200"/>
            <a:ext cx="5943600" cy="838200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114300" indent="0" algn="ctr">
              <a:buFont typeface="Arial" charset="0"/>
              <a:buNone/>
              <a:defRPr/>
            </a:pPr>
            <a:r>
              <a:rPr lang="en-US" sz="4400" b="1" dirty="0" smtClean="0">
                <a:solidFill>
                  <a:srgbClr val="1F497D">
                    <a:lumMod val="75000"/>
                  </a:srgbClr>
                </a:solidFill>
                <a:ea typeface="+mj-ea"/>
                <a:cs typeface="+mj-cs"/>
              </a:rPr>
              <a:t>Chronic </a:t>
            </a:r>
            <a:r>
              <a:rPr lang="en-US" sz="4400" b="1" dirty="0">
                <a:solidFill>
                  <a:srgbClr val="1F497D">
                    <a:lumMod val="75000"/>
                  </a:srgbClr>
                </a:solidFill>
                <a:ea typeface="+mj-ea"/>
                <a:cs typeface="+mj-cs"/>
              </a:rPr>
              <a:t>Disease Care</a:t>
            </a:r>
            <a:r>
              <a:rPr lang="en-US" sz="4400" b="1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en-US" sz="4400" b="1" dirty="0">
                <a:solidFill>
                  <a:srgbClr val="FF0000"/>
                </a:solidFill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929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24558" r="39009"/>
          <a:stretch/>
        </p:blipFill>
        <p:spPr>
          <a:xfrm>
            <a:off x="2773470" y="2708920"/>
            <a:ext cx="2740303" cy="3045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68564" t="23001" r="15375" b="59508"/>
          <a:stretch>
            <a:fillRect/>
          </a:stretch>
        </p:blipFill>
        <p:spPr bwMode="auto">
          <a:xfrm>
            <a:off x="7848600" y="-34925"/>
            <a:ext cx="1295400" cy="102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8070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7848600" cy="1676400"/>
          </a:xfrm>
        </p:spPr>
        <p:txBody>
          <a:bodyPr/>
          <a:lstStyle/>
          <a:p>
            <a:pPr rtl="0">
              <a:defRPr/>
            </a:pP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fa-IR" sz="2400" b="1" dirty="0" smtClean="0">
                <a:latin typeface="tahoma"/>
                <a:cs typeface="+mn-cs"/>
              </a:rPr>
              <a:t>خوشبختي مهمترين انگيزه براي تلاش و حركت تمامي انسانها در زندگي است و تصورخوشبختي درذهن افراد با تمامي تفاوتها دردو موضوع سلامت وشادي مشترك است.</a:t>
            </a:r>
            <a:r>
              <a:rPr lang="fa-IR" sz="2400" b="1" dirty="0" smtClean="0">
                <a:cs typeface="+mn-cs"/>
              </a:rPr>
              <a:t/>
            </a:r>
            <a:br>
              <a:rPr lang="fa-IR" sz="2400" b="1" dirty="0" smtClean="0">
                <a:cs typeface="+mn-cs"/>
              </a:rPr>
            </a:br>
            <a:endParaRPr lang="en-US" sz="2400" b="1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891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In World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848600" cy="4953000"/>
          </a:xfrm>
        </p:spPr>
        <p:txBody>
          <a:bodyPr/>
          <a:lstStyle/>
          <a:p>
            <a:pPr marL="114300" indent="0" algn="ctr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W H 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Heart Disease ,Brain Stoke , COPD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are  the leading cause of death worldwide. </a:t>
            </a:r>
          </a:p>
          <a:p>
            <a:pPr>
              <a:buFont typeface="Arial" pitchFamily="34" charset="0"/>
              <a:buChar char="•"/>
              <a:defRPr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about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57million people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worldwide died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Globally, non-communicable diseases,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63% of all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deaths in the world are included.</a:t>
            </a:r>
          </a:p>
          <a:p>
            <a:pPr>
              <a:buFont typeface="Arial" pitchFamily="34" charset="0"/>
              <a:buChar char="•"/>
              <a:defRPr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No communicable diseases cause</a:t>
            </a:r>
            <a:r>
              <a:rPr lang="en-US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two-thirds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of all deaths worldwide in 2011 were.</a:t>
            </a:r>
          </a:p>
          <a:p>
            <a:pPr>
              <a:buFont typeface="Arial" pitchFamily="34" charset="0"/>
              <a:buChar char="•"/>
              <a:defRPr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80% of deaths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from these diseases in poor or middle-income countries occurs</a:t>
            </a:r>
          </a:p>
          <a:p>
            <a:pPr>
              <a:buFont typeface="Arial" pitchFamily="34" charset="0"/>
              <a:buChar char="•"/>
              <a:defRPr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32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In Iran</a:t>
            </a:r>
            <a:endParaRPr lang="en-US" dirty="0"/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620000" cy="54102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24</a:t>
            </a:r>
            <a:r>
              <a:rPr lang="en-US" altLang="en-US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% of deaths</a:t>
            </a:r>
            <a:r>
              <a:rPr lang="en-US" altLang="en-US" b="1" dirty="0" smtClean="0">
                <a:latin typeface="Arial" charset="0"/>
                <a:cs typeface="Arial" charset="0"/>
              </a:rPr>
              <a:t> in people under </a:t>
            </a:r>
            <a:r>
              <a:rPr lang="en-US" altLang="en-US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60 years </a:t>
            </a:r>
            <a:r>
              <a:rPr lang="en-US" altLang="en-US" b="1" dirty="0" smtClean="0">
                <a:latin typeface="Arial" charset="0"/>
                <a:cs typeface="Arial" charset="0"/>
              </a:rPr>
              <a:t>make up</a:t>
            </a:r>
            <a:r>
              <a:rPr lang="en-US" altLang="en-US" b="1" dirty="0" smtClean="0">
                <a:latin typeface="Arial" charset="0"/>
                <a:cs typeface="Arial" charset="0"/>
              </a:rPr>
              <a:t>.</a:t>
            </a:r>
          </a:p>
          <a:p>
            <a:endParaRPr lang="en-US" altLang="en-US" b="1" dirty="0" smtClean="0">
              <a:latin typeface="Arial" charset="0"/>
              <a:cs typeface="Arial" charset="0"/>
            </a:endParaRPr>
          </a:p>
          <a:p>
            <a:r>
              <a:rPr lang="en-US" altLang="en-US" b="1" dirty="0" smtClean="0">
                <a:latin typeface="Arial" charset="0"/>
                <a:cs typeface="Arial" charset="0"/>
              </a:rPr>
              <a:t>The World Health Organization estimates that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72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percent of all deaths</a:t>
            </a:r>
            <a:r>
              <a:rPr lang="en-US" altLang="en-US" b="1" dirty="0" smtClean="0">
                <a:latin typeface="Arial" charset="0"/>
                <a:cs typeface="Arial" charset="0"/>
              </a:rPr>
              <a:t> due no communicable diseases is in Iran.</a:t>
            </a:r>
          </a:p>
          <a:p>
            <a:r>
              <a:rPr lang="en-US" altLang="en-US" b="1" dirty="0" smtClean="0">
                <a:latin typeface="Arial" charset="0"/>
                <a:cs typeface="Arial" charset="0"/>
              </a:rPr>
              <a:t> </a:t>
            </a:r>
            <a:r>
              <a:rPr lang="en-US" altLang="en-US" b="1" dirty="0" smtClean="0">
                <a:solidFill>
                  <a:srgbClr val="92D050"/>
                </a:solidFill>
                <a:latin typeface="Arial" charset="0"/>
                <a:cs typeface="Arial" charset="0"/>
              </a:rPr>
              <a:t>70 thousand people </a:t>
            </a:r>
            <a:r>
              <a:rPr lang="en-US" altLang="en-US" b="1" dirty="0" smtClean="0">
                <a:latin typeface="Arial" charset="0"/>
                <a:cs typeface="Arial" charset="0"/>
              </a:rPr>
              <a:t>a year in the country due to cancer patients, and </a:t>
            </a:r>
            <a:r>
              <a:rPr lang="en-US" altLang="en-US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30 thousand </a:t>
            </a:r>
            <a:r>
              <a:rPr lang="en-US" altLang="en-US" b="1" dirty="0" smtClean="0">
                <a:latin typeface="Arial" charset="0"/>
                <a:cs typeface="Arial" charset="0"/>
              </a:rPr>
              <a:t>people die from cancer.</a:t>
            </a:r>
          </a:p>
          <a:p>
            <a:r>
              <a:rPr lang="en-US" altLang="en-US" b="1" dirty="0" smtClean="0">
                <a:latin typeface="Arial" charset="0"/>
                <a:cs typeface="Arial" charset="0"/>
              </a:rPr>
              <a:t>Cardiovascular </a:t>
            </a:r>
            <a:r>
              <a:rPr lang="en-US" altLang="en-US" b="1" dirty="0" smtClean="0">
                <a:solidFill>
                  <a:srgbClr val="FC2ED5"/>
                </a:solidFill>
                <a:latin typeface="Arial" charset="0"/>
                <a:cs typeface="Arial" charset="0"/>
              </a:rPr>
              <a:t>disease, 47% </a:t>
            </a:r>
            <a:r>
              <a:rPr lang="en-US" altLang="en-US" b="1" dirty="0" smtClean="0">
                <a:latin typeface="Arial" charset="0"/>
                <a:cs typeface="Arial" charset="0"/>
              </a:rPr>
              <a:t>of deaths in Iran.</a:t>
            </a:r>
          </a:p>
          <a:p>
            <a:r>
              <a:rPr lang="en-US" altLang="en-US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20% of the </a:t>
            </a:r>
            <a:r>
              <a:rPr lang="en-US" altLang="en-US" b="1" dirty="0" smtClean="0">
                <a:latin typeface="Arial" charset="0"/>
                <a:cs typeface="Arial" charset="0"/>
              </a:rPr>
              <a:t>population are over 20 years old with high blood pressure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91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Definition of chronic disease: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altLang="en-US" sz="2800" b="1" dirty="0" smtClean="0">
              <a:solidFill>
                <a:srgbClr val="4F0140"/>
              </a:solidFill>
            </a:endParaRPr>
          </a:p>
          <a:p>
            <a:pPr algn="just"/>
            <a:endParaRPr lang="en-US" altLang="en-US" sz="2800" b="1" dirty="0">
              <a:solidFill>
                <a:srgbClr val="4F0140"/>
              </a:solidFill>
            </a:endParaRPr>
          </a:p>
          <a:p>
            <a:pPr algn="just"/>
            <a:r>
              <a:rPr lang="en-US" altLang="en-US" sz="2800" b="1" dirty="0" smtClean="0">
                <a:solidFill>
                  <a:srgbClr val="4F0140"/>
                </a:solidFill>
              </a:rPr>
              <a:t>The disease is chronic, long-term physical changes in the body and functions to limit the patient returns.</a:t>
            </a:r>
          </a:p>
          <a:p>
            <a:pPr algn="just"/>
            <a:endParaRPr lang="en-US" altLang="en-US" sz="2800" b="1" dirty="0" smtClean="0">
              <a:solidFill>
                <a:srgbClr val="4F014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98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Chronic Diseases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Continual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Disability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Treatment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Care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Education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b="1" dirty="0" smtClean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3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C00000"/>
                </a:solidFill>
              </a:rPr>
              <a:t>What are Chronic Diseases?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71600"/>
            <a:ext cx="76342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000750"/>
            <a:ext cx="18859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17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Risk of factor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2916238" y="1600200"/>
            <a:ext cx="5160962" cy="48006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Smoke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Alcohol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Life style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Stress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Environmental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1125538"/>
            <a:ext cx="2543175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049" y="4257092"/>
            <a:ext cx="2817877" cy="2124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2089150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545013"/>
            <a:ext cx="201612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89040"/>
            <a:ext cx="2088455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88185" y="6076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89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330</Words>
  <Application>Microsoft Office PowerPoint</Application>
  <PresentationFormat>On-screen Show (4:3)</PresentationFormat>
  <Paragraphs>101</Paragraphs>
  <Slides>16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 Lotus</vt:lpstr>
      <vt:lpstr>Calibri</vt:lpstr>
      <vt:lpstr>Cambria</vt:lpstr>
      <vt:lpstr>Tahoma</vt:lpstr>
      <vt:lpstr>Tahoma</vt:lpstr>
      <vt:lpstr>Times New Roman</vt:lpstr>
      <vt:lpstr>Office Theme</vt:lpstr>
      <vt:lpstr>Adjacency</vt:lpstr>
      <vt:lpstr>1_Office Theme</vt:lpstr>
      <vt:lpstr>1_Adjacency</vt:lpstr>
      <vt:lpstr>In the name of God</vt:lpstr>
      <vt:lpstr>PowerPoint Presentation</vt:lpstr>
      <vt:lpstr> خوشبختي مهمترين انگيزه براي تلاش و حركت تمامي انسانها در زندگي است و تصورخوشبختي درذهن افراد با تمامي تفاوتها دردو موضوع سلامت وشادي مشترك است. </vt:lpstr>
      <vt:lpstr>In World</vt:lpstr>
      <vt:lpstr>In Iran</vt:lpstr>
      <vt:lpstr>Definition of chronic disease:</vt:lpstr>
      <vt:lpstr>Chronic Diseases</vt:lpstr>
      <vt:lpstr>What are Chronic Diseases?</vt:lpstr>
      <vt:lpstr>Risk of factor</vt:lpstr>
      <vt:lpstr>False  beliefs</vt:lpstr>
      <vt:lpstr>Disorders  and  complications  from chronic  diseases</vt:lpstr>
      <vt:lpstr>Guidelines</vt:lpstr>
      <vt:lpstr>Guidelines</vt:lpstr>
      <vt:lpstr>Families and caregivers of patients with chronic physical health</vt:lpstr>
      <vt:lpstr>PowerPoint Presentation</vt:lpstr>
      <vt:lpstr>با تشکر ازحسن توجه شما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name of God</dc:title>
  <dc:creator>09351854250</dc:creator>
  <cp:lastModifiedBy>Windows User</cp:lastModifiedBy>
  <cp:revision>9</cp:revision>
  <dcterms:created xsi:type="dcterms:W3CDTF">2017-05-14T16:20:38Z</dcterms:created>
  <dcterms:modified xsi:type="dcterms:W3CDTF">2020-10-27T06:39:30Z</dcterms:modified>
</cp:coreProperties>
</file>